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18"/>
  </p:notesMasterIdLst>
  <p:handoutMasterIdLst>
    <p:handoutMasterId r:id="rId19"/>
  </p:handoutMasterIdLst>
  <p:sldIdLst>
    <p:sldId id="256" r:id="rId5"/>
    <p:sldId id="257" r:id="rId6"/>
    <p:sldId id="258" r:id="rId7"/>
    <p:sldId id="265" r:id="rId8"/>
    <p:sldId id="259" r:id="rId9"/>
    <p:sldId id="260" r:id="rId10"/>
    <p:sldId id="261" r:id="rId11"/>
    <p:sldId id="263" r:id="rId12"/>
    <p:sldId id="266" r:id="rId13"/>
    <p:sldId id="267" r:id="rId14"/>
    <p:sldId id="269" r:id="rId15"/>
    <p:sldId id="262" r:id="rId16"/>
    <p:sldId id="264" r:id="rId17"/>
  </p:sldIdLst>
  <p:sldSz cx="4876800" cy="2743200"/>
  <p:notesSz cx="3657600" cy="2743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78D4D"/>
    <a:srgbClr val="0D2C6C"/>
    <a:srgbClr val="DC94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A8DB9DD-EA0E-DECF-FBF6-3FF88D89799C}" v="9" dt="2026-01-13T14:07:52.973"/>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114" autoAdjust="0"/>
    <p:restoredTop sz="94694"/>
  </p:normalViewPr>
  <p:slideViewPr>
    <p:cSldViewPr>
      <p:cViewPr varScale="1">
        <p:scale>
          <a:sx n="303" d="100"/>
          <a:sy n="303" d="100"/>
        </p:scale>
        <p:origin x="306" y="234"/>
      </p:cViewPr>
      <p:guideLst>
        <p:guide orient="horz" pos="288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208" d="100"/>
          <a:sy n="208" d="100"/>
        </p:scale>
        <p:origin x="2170" y="8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D19A26D-C455-4966-BEF9-1DDC67CA0CC5}"/>
              </a:ext>
            </a:extLst>
          </p:cNvPr>
          <p:cNvSpPr>
            <a:spLocks noGrp="1"/>
          </p:cNvSpPr>
          <p:nvPr>
            <p:ph type="hdr" sz="quarter"/>
          </p:nvPr>
        </p:nvSpPr>
        <p:spPr>
          <a:xfrm>
            <a:off x="0" y="0"/>
            <a:ext cx="1584325" cy="138113"/>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F0264656-C61D-46B6-B888-B9FDAB5A32FA}"/>
              </a:ext>
            </a:extLst>
          </p:cNvPr>
          <p:cNvSpPr>
            <a:spLocks noGrp="1"/>
          </p:cNvSpPr>
          <p:nvPr>
            <p:ph type="dt" sz="quarter" idx="1"/>
          </p:nvPr>
        </p:nvSpPr>
        <p:spPr>
          <a:xfrm>
            <a:off x="2071688" y="0"/>
            <a:ext cx="1584325" cy="138113"/>
          </a:xfrm>
          <a:prstGeom prst="rect">
            <a:avLst/>
          </a:prstGeom>
        </p:spPr>
        <p:txBody>
          <a:bodyPr vert="horz" lIns="91440" tIns="45720" rIns="91440" bIns="45720" rtlCol="0"/>
          <a:lstStyle>
            <a:lvl1pPr algn="r">
              <a:defRPr sz="1200"/>
            </a:lvl1pPr>
          </a:lstStyle>
          <a:p>
            <a:fld id="{253A1AC7-257B-40AF-9C72-818D2817B486}" type="datetimeFigureOut">
              <a:rPr lang="en-US" smtClean="0"/>
              <a:t>1/13/2026</a:t>
            </a:fld>
            <a:endParaRPr lang="en-US"/>
          </a:p>
        </p:txBody>
      </p:sp>
      <p:sp>
        <p:nvSpPr>
          <p:cNvPr id="4" name="Footer Placeholder 3">
            <a:extLst>
              <a:ext uri="{FF2B5EF4-FFF2-40B4-BE49-F238E27FC236}">
                <a16:creationId xmlns:a16="http://schemas.microsoft.com/office/drawing/2014/main" id="{5B49CDEA-EAF1-4853-BF96-BC21B2BBA370}"/>
              </a:ext>
            </a:extLst>
          </p:cNvPr>
          <p:cNvSpPr>
            <a:spLocks noGrp="1"/>
          </p:cNvSpPr>
          <p:nvPr>
            <p:ph type="ftr" sz="quarter" idx="2"/>
          </p:nvPr>
        </p:nvSpPr>
        <p:spPr>
          <a:xfrm>
            <a:off x="0" y="2605088"/>
            <a:ext cx="1584325" cy="13811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031FFBF-663D-4B32-AA5D-87E76A0E93E0}"/>
              </a:ext>
            </a:extLst>
          </p:cNvPr>
          <p:cNvSpPr>
            <a:spLocks noGrp="1"/>
          </p:cNvSpPr>
          <p:nvPr>
            <p:ph type="sldNum" sz="quarter" idx="3"/>
          </p:nvPr>
        </p:nvSpPr>
        <p:spPr>
          <a:xfrm>
            <a:off x="2071688" y="2605088"/>
            <a:ext cx="1584325" cy="138112"/>
          </a:xfrm>
          <a:prstGeom prst="rect">
            <a:avLst/>
          </a:prstGeom>
        </p:spPr>
        <p:txBody>
          <a:bodyPr vert="horz" lIns="91440" tIns="45720" rIns="91440" bIns="45720" rtlCol="0" anchor="b"/>
          <a:lstStyle>
            <a:lvl1pPr algn="r">
              <a:defRPr sz="1200"/>
            </a:lvl1pPr>
          </a:lstStyle>
          <a:p>
            <a:fld id="{0F1AED7C-84ED-4A89-BBF4-A3218A91D520}" type="slidenum">
              <a:rPr lang="en-US" smtClean="0"/>
              <a:t>‹#›</a:t>
            </a:fld>
            <a:endParaRPr lang="en-US"/>
          </a:p>
        </p:txBody>
      </p:sp>
    </p:spTree>
    <p:extLst>
      <p:ext uri="{BB962C8B-B14F-4D97-AF65-F5344CB8AC3E}">
        <p14:creationId xmlns:p14="http://schemas.microsoft.com/office/powerpoint/2010/main" val="6487939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1584325" cy="1381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2071688" y="0"/>
            <a:ext cx="1584325" cy="138113"/>
          </a:xfrm>
          <a:prstGeom prst="rect">
            <a:avLst/>
          </a:prstGeom>
        </p:spPr>
        <p:txBody>
          <a:bodyPr vert="horz" lIns="91440" tIns="45720" rIns="91440" bIns="45720" rtlCol="0"/>
          <a:lstStyle>
            <a:lvl1pPr algn="r">
              <a:defRPr sz="1200"/>
            </a:lvl1pPr>
          </a:lstStyle>
          <a:p>
            <a:fld id="{0DFB8D65-F931-4D44-92D2-8C0AB7F01B90}" type="datetimeFigureOut">
              <a:rPr lang="en-US" smtClean="0"/>
              <a:t>1/13/2026</a:t>
            </a:fld>
            <a:endParaRPr lang="en-US"/>
          </a:p>
        </p:txBody>
      </p:sp>
      <p:sp>
        <p:nvSpPr>
          <p:cNvPr id="4" name="Slide Image Placeholder 3"/>
          <p:cNvSpPr>
            <a:spLocks noGrp="1" noRot="1" noChangeAspect="1"/>
          </p:cNvSpPr>
          <p:nvPr>
            <p:ph type="sldImg" idx="2"/>
          </p:nvPr>
        </p:nvSpPr>
        <p:spPr>
          <a:xfrm>
            <a:off x="1006475" y="342900"/>
            <a:ext cx="1644650" cy="92551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365125" y="1320800"/>
            <a:ext cx="2927350" cy="10795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2605088"/>
            <a:ext cx="1584325" cy="13811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2071688" y="2605088"/>
            <a:ext cx="1584325" cy="138112"/>
          </a:xfrm>
          <a:prstGeom prst="rect">
            <a:avLst/>
          </a:prstGeom>
        </p:spPr>
        <p:txBody>
          <a:bodyPr vert="horz" lIns="91440" tIns="45720" rIns="91440" bIns="45720" rtlCol="0" anchor="b"/>
          <a:lstStyle>
            <a:lvl1pPr algn="r">
              <a:defRPr sz="1200"/>
            </a:lvl1pPr>
          </a:lstStyle>
          <a:p>
            <a:fld id="{E56D7494-F31E-4597-B942-BF8D4C2650B1}" type="slidenum">
              <a:rPr lang="en-US" smtClean="0"/>
              <a:t>‹#›</a:t>
            </a:fld>
            <a:endParaRPr lang="en-US"/>
          </a:p>
        </p:txBody>
      </p:sp>
    </p:spTree>
    <p:extLst>
      <p:ext uri="{BB962C8B-B14F-4D97-AF65-F5344CB8AC3E}">
        <p14:creationId xmlns:p14="http://schemas.microsoft.com/office/powerpoint/2010/main" val="11637297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Add a picture(s) from when you attended Lewis Institute</a:t>
            </a:r>
          </a:p>
        </p:txBody>
      </p:sp>
      <p:sp>
        <p:nvSpPr>
          <p:cNvPr id="4" name="Slide Number Placeholder 3"/>
          <p:cNvSpPr>
            <a:spLocks noGrp="1"/>
          </p:cNvSpPr>
          <p:nvPr>
            <p:ph type="sldNum" sz="quarter" idx="5"/>
          </p:nvPr>
        </p:nvSpPr>
        <p:spPr/>
        <p:txBody>
          <a:bodyPr/>
          <a:lstStyle/>
          <a:p>
            <a:fld id="{E56D7494-F31E-4597-B942-BF8D4C2650B1}" type="slidenum">
              <a:rPr lang="en-US" smtClean="0"/>
              <a:t>2</a:t>
            </a:fld>
            <a:endParaRPr lang="en-US"/>
          </a:p>
        </p:txBody>
      </p:sp>
    </p:spTree>
    <p:extLst>
      <p:ext uri="{BB962C8B-B14F-4D97-AF65-F5344CB8AC3E}">
        <p14:creationId xmlns:p14="http://schemas.microsoft.com/office/powerpoint/2010/main" val="3430820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Leave time to answer any questions </a:t>
            </a:r>
          </a:p>
        </p:txBody>
      </p:sp>
      <p:sp>
        <p:nvSpPr>
          <p:cNvPr id="4" name="Slide Number Placeholder 3"/>
          <p:cNvSpPr>
            <a:spLocks noGrp="1"/>
          </p:cNvSpPr>
          <p:nvPr>
            <p:ph type="sldNum" sz="quarter" idx="5"/>
          </p:nvPr>
        </p:nvSpPr>
        <p:spPr/>
        <p:txBody>
          <a:bodyPr/>
          <a:lstStyle/>
          <a:p>
            <a:fld id="{E56D7494-F31E-4597-B942-BF8D4C2650B1}" type="slidenum">
              <a:rPr lang="en-US" smtClean="0"/>
              <a:t>13</a:t>
            </a:fld>
            <a:endParaRPr lang="en-US"/>
          </a:p>
        </p:txBody>
      </p:sp>
    </p:spTree>
    <p:extLst>
      <p:ext uri="{BB962C8B-B14F-4D97-AF65-F5344CB8AC3E}">
        <p14:creationId xmlns:p14="http://schemas.microsoft.com/office/powerpoint/2010/main" val="26931336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Share the examples of some of the sessions that occur on Lewis Institue on the screen. </a:t>
            </a:r>
          </a:p>
          <a:p>
            <a:endParaRPr lang="en-US" dirty="0">
              <a:ea typeface="Calibri"/>
              <a:cs typeface="Calibri"/>
            </a:endParaRPr>
          </a:p>
          <a:p>
            <a:r>
              <a:rPr lang="en-US" dirty="0">
                <a:ea typeface="Calibri"/>
                <a:cs typeface="Calibri"/>
              </a:rPr>
              <a:t>Insert or share some of your favorite sessions from Lewis Institute and why you enjoyed them </a:t>
            </a:r>
          </a:p>
        </p:txBody>
      </p:sp>
      <p:sp>
        <p:nvSpPr>
          <p:cNvPr id="4" name="Slide Number Placeholder 3"/>
          <p:cNvSpPr>
            <a:spLocks noGrp="1"/>
          </p:cNvSpPr>
          <p:nvPr>
            <p:ph type="sldNum" sz="quarter" idx="5"/>
          </p:nvPr>
        </p:nvSpPr>
        <p:spPr/>
        <p:txBody>
          <a:bodyPr/>
          <a:lstStyle/>
          <a:p>
            <a:fld id="{E56D7494-F31E-4597-B942-BF8D4C2650B1}" type="slidenum">
              <a:rPr lang="en-US" smtClean="0"/>
              <a:t>5</a:t>
            </a:fld>
            <a:endParaRPr lang="en-US"/>
          </a:p>
        </p:txBody>
      </p:sp>
    </p:spTree>
    <p:extLst>
      <p:ext uri="{BB962C8B-B14F-4D97-AF65-F5344CB8AC3E}">
        <p14:creationId xmlns:p14="http://schemas.microsoft.com/office/powerpoint/2010/main" val="36392172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Update the slide to share your biggest takeaways, what you learned, or what you will remember from attending Lewis Institue</a:t>
            </a:r>
          </a:p>
        </p:txBody>
      </p:sp>
      <p:sp>
        <p:nvSpPr>
          <p:cNvPr id="4" name="Slide Number Placeholder 3"/>
          <p:cNvSpPr>
            <a:spLocks noGrp="1"/>
          </p:cNvSpPr>
          <p:nvPr>
            <p:ph type="sldNum" sz="quarter" idx="5"/>
          </p:nvPr>
        </p:nvSpPr>
        <p:spPr/>
        <p:txBody>
          <a:bodyPr/>
          <a:lstStyle/>
          <a:p>
            <a:fld id="{E56D7494-F31E-4597-B942-BF8D4C2650B1}" type="slidenum">
              <a:rPr lang="en-US" smtClean="0"/>
              <a:t>6</a:t>
            </a:fld>
            <a:endParaRPr lang="en-US"/>
          </a:p>
        </p:txBody>
      </p:sp>
    </p:spTree>
    <p:extLst>
      <p:ext uri="{BB962C8B-B14F-4D97-AF65-F5344CB8AC3E}">
        <p14:creationId xmlns:p14="http://schemas.microsoft.com/office/powerpoint/2010/main" val="11574163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(Update the slide to include additional photo(s) you want to showcase) </a:t>
            </a:r>
          </a:p>
        </p:txBody>
      </p:sp>
      <p:sp>
        <p:nvSpPr>
          <p:cNvPr id="4" name="Slide Number Placeholder 3"/>
          <p:cNvSpPr>
            <a:spLocks noGrp="1"/>
          </p:cNvSpPr>
          <p:nvPr>
            <p:ph type="sldNum" sz="quarter" idx="5"/>
          </p:nvPr>
        </p:nvSpPr>
        <p:spPr/>
        <p:txBody>
          <a:bodyPr/>
          <a:lstStyle/>
          <a:p>
            <a:fld id="{E56D7494-F31E-4597-B942-BF8D4C2650B1}" type="slidenum">
              <a:rPr lang="en-US" smtClean="0"/>
              <a:t>7</a:t>
            </a:fld>
            <a:endParaRPr lang="en-US"/>
          </a:p>
        </p:txBody>
      </p:sp>
    </p:spTree>
    <p:extLst>
      <p:ext uri="{BB962C8B-B14F-4D97-AF65-F5344CB8AC3E}">
        <p14:creationId xmlns:p14="http://schemas.microsoft.com/office/powerpoint/2010/main" val="11806213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Share the following information about Lewis Institute eligibility: </a:t>
            </a:r>
          </a:p>
          <a:p>
            <a:pPr marL="171450" indent="-171450">
              <a:buFont typeface="Arial"/>
              <a:buChar char="•"/>
            </a:pPr>
            <a:r>
              <a:rPr lang="en-US" dirty="0">
                <a:ea typeface="Calibri"/>
                <a:cs typeface="Calibri"/>
              </a:rPr>
              <a:t>Lewis Institute is designed for members who will be entering their third-year (Junior year) in fall 2026 </a:t>
            </a:r>
          </a:p>
          <a:p>
            <a:pPr marL="171450" indent="-171450">
              <a:buFont typeface="Arial"/>
              <a:buChar char="•"/>
            </a:pPr>
            <a:r>
              <a:rPr lang="en-US" dirty="0">
                <a:ea typeface="Calibri"/>
                <a:cs typeface="Calibri"/>
              </a:rPr>
              <a:t>To participate in Lewis Institute, you must be able to travel to and attend an in-person event over the summer. The program begins on a Wednesday and ends on a Sunday </a:t>
            </a:r>
          </a:p>
          <a:p>
            <a:pPr marL="171450" indent="-171450">
              <a:buFont typeface="Arial"/>
              <a:buChar char="•"/>
            </a:pPr>
            <a:r>
              <a:rPr lang="en-US" dirty="0">
                <a:ea typeface="Calibri"/>
                <a:cs typeface="Calibri"/>
              </a:rPr>
              <a:t>Lewis Institute is fully funded by Delta Gamma and the Delta Gamma Foundation, and there is no cost to the individual to attend </a:t>
            </a:r>
          </a:p>
          <a:p>
            <a:endParaRPr lang="en-US" dirty="0">
              <a:ea typeface="Calibri"/>
              <a:cs typeface="Calibri"/>
            </a:endParaRPr>
          </a:p>
        </p:txBody>
      </p:sp>
      <p:sp>
        <p:nvSpPr>
          <p:cNvPr id="4" name="Slide Number Placeholder 3"/>
          <p:cNvSpPr>
            <a:spLocks noGrp="1"/>
          </p:cNvSpPr>
          <p:nvPr>
            <p:ph type="sldNum" sz="quarter" idx="5"/>
          </p:nvPr>
        </p:nvSpPr>
        <p:spPr/>
        <p:txBody>
          <a:bodyPr/>
          <a:lstStyle/>
          <a:p>
            <a:fld id="{E56D7494-F31E-4597-B942-BF8D4C2650B1}" type="slidenum">
              <a:rPr lang="en-US" smtClean="0"/>
              <a:t>8</a:t>
            </a:fld>
            <a:endParaRPr lang="en-US"/>
          </a:p>
        </p:txBody>
      </p:sp>
    </p:spTree>
    <p:extLst>
      <p:ext uri="{BB962C8B-B14F-4D97-AF65-F5344CB8AC3E}">
        <p14:creationId xmlns:p14="http://schemas.microsoft.com/office/powerpoint/2010/main" val="39869576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8BE121-13CE-4191-8486-2C322A609CB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33A1151-2C2F-1BCB-D524-B1C7538DFCE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6F62FDF-E129-0EC2-B641-E250E31311D7}"/>
              </a:ext>
            </a:extLst>
          </p:cNvPr>
          <p:cNvSpPr>
            <a:spLocks noGrp="1"/>
          </p:cNvSpPr>
          <p:nvPr>
            <p:ph type="body" idx="1"/>
          </p:nvPr>
        </p:nvSpPr>
        <p:spPr/>
        <p:txBody>
          <a:bodyPr/>
          <a:lstStyle/>
          <a:p>
            <a:r>
              <a:rPr lang="en-US" dirty="0">
                <a:ea typeface="Calibri"/>
                <a:cs typeface="Calibri"/>
              </a:rPr>
              <a:t>Share that all Delta Gamma chapters will select one representative from their chapter to attend Lewis Institute. </a:t>
            </a:r>
          </a:p>
          <a:p>
            <a:endParaRPr lang="en-US" dirty="0">
              <a:ea typeface="Calibri"/>
              <a:cs typeface="Calibri"/>
            </a:endParaRPr>
          </a:p>
          <a:p>
            <a:r>
              <a:rPr lang="en-US" dirty="0">
                <a:ea typeface="Calibri"/>
                <a:cs typeface="Calibri"/>
              </a:rPr>
              <a:t>Update this slide with the process your chapter uses to select Lewis Institute attendees. Work with your chapter president, </a:t>
            </a:r>
            <a:r>
              <a:rPr lang="en-US" dirty="0" err="1">
                <a:ea typeface="Calibri"/>
                <a:cs typeface="Calibri"/>
              </a:rPr>
              <a:t>vp</a:t>
            </a:r>
            <a:r>
              <a:rPr lang="en-US" dirty="0">
                <a:ea typeface="Calibri"/>
                <a:cs typeface="Calibri"/>
              </a:rPr>
              <a:t>: social standards, and ATC to determine this process. </a:t>
            </a:r>
          </a:p>
          <a:p>
            <a:endParaRPr lang="en-US" dirty="0">
              <a:ea typeface="Calibri"/>
              <a:cs typeface="Calibri"/>
            </a:endParaRPr>
          </a:p>
        </p:txBody>
      </p:sp>
      <p:sp>
        <p:nvSpPr>
          <p:cNvPr id="4" name="Slide Number Placeholder 3">
            <a:extLst>
              <a:ext uri="{FF2B5EF4-FFF2-40B4-BE49-F238E27FC236}">
                <a16:creationId xmlns:a16="http://schemas.microsoft.com/office/drawing/2014/main" id="{62AEFA83-BD4C-A51A-54D5-399BB4F23718}"/>
              </a:ext>
            </a:extLst>
          </p:cNvPr>
          <p:cNvSpPr>
            <a:spLocks noGrp="1"/>
          </p:cNvSpPr>
          <p:nvPr>
            <p:ph type="sldNum" sz="quarter" idx="5"/>
          </p:nvPr>
        </p:nvSpPr>
        <p:spPr/>
        <p:txBody>
          <a:bodyPr/>
          <a:lstStyle/>
          <a:p>
            <a:fld id="{E56D7494-F31E-4597-B942-BF8D4C2650B1}" type="slidenum">
              <a:rPr lang="en-US" smtClean="0"/>
              <a:t>9</a:t>
            </a:fld>
            <a:endParaRPr lang="en-US"/>
          </a:p>
        </p:txBody>
      </p:sp>
    </p:spTree>
    <p:extLst>
      <p:ext uri="{BB962C8B-B14F-4D97-AF65-F5344CB8AC3E}">
        <p14:creationId xmlns:p14="http://schemas.microsoft.com/office/powerpoint/2010/main" val="13515977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E1A849-DAE9-7260-9756-7F499411743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C4ED8A6-D9E2-2C18-7A9E-7CA28BE53E1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3ED7398-CEBE-DEC8-0DFD-ED182AABD120}"/>
              </a:ext>
            </a:extLst>
          </p:cNvPr>
          <p:cNvSpPr>
            <a:spLocks noGrp="1"/>
          </p:cNvSpPr>
          <p:nvPr>
            <p:ph type="body" idx="1"/>
          </p:nvPr>
        </p:nvSpPr>
        <p:spPr/>
        <p:txBody>
          <a:bodyPr/>
          <a:lstStyle/>
          <a:p>
            <a:r>
              <a:rPr lang="en-US" dirty="0">
                <a:ea typeface="Calibri"/>
                <a:cs typeface="Calibri"/>
              </a:rPr>
              <a:t>Share that this process is new this year! In addition to the one spot for every chapter's chapter representative to attend Lewis Institute, there are spaces for any eligible member to apply to be selected. This means there may be more opportunity for members from your chapter to attend! </a:t>
            </a:r>
          </a:p>
          <a:p>
            <a:endParaRPr lang="en-US" dirty="0">
              <a:ea typeface="Calibri"/>
              <a:cs typeface="Calibri"/>
            </a:endParaRPr>
          </a:p>
          <a:p>
            <a:r>
              <a:rPr lang="en-US" dirty="0">
                <a:ea typeface="Calibri"/>
                <a:cs typeface="Calibri"/>
              </a:rPr>
              <a:t>Share that members will be able to apply by submitting a short application that opens on March 8, 2026. </a:t>
            </a:r>
          </a:p>
        </p:txBody>
      </p:sp>
      <p:sp>
        <p:nvSpPr>
          <p:cNvPr id="4" name="Slide Number Placeholder 3">
            <a:extLst>
              <a:ext uri="{FF2B5EF4-FFF2-40B4-BE49-F238E27FC236}">
                <a16:creationId xmlns:a16="http://schemas.microsoft.com/office/drawing/2014/main" id="{14E4A33B-D9C8-7892-D2B3-50F79690107E}"/>
              </a:ext>
            </a:extLst>
          </p:cNvPr>
          <p:cNvSpPr>
            <a:spLocks noGrp="1"/>
          </p:cNvSpPr>
          <p:nvPr>
            <p:ph type="sldNum" sz="quarter" idx="5"/>
          </p:nvPr>
        </p:nvSpPr>
        <p:spPr/>
        <p:txBody>
          <a:bodyPr/>
          <a:lstStyle/>
          <a:p>
            <a:fld id="{E56D7494-F31E-4597-B942-BF8D4C2650B1}" type="slidenum">
              <a:rPr lang="en-US" smtClean="0"/>
              <a:t>10</a:t>
            </a:fld>
            <a:endParaRPr lang="en-US"/>
          </a:p>
        </p:txBody>
      </p:sp>
    </p:spTree>
    <p:extLst>
      <p:ext uri="{BB962C8B-B14F-4D97-AF65-F5344CB8AC3E}">
        <p14:creationId xmlns:p14="http://schemas.microsoft.com/office/powerpoint/2010/main" val="4549051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Review the Lewis Institute 2026 timeline. </a:t>
            </a:r>
          </a:p>
        </p:txBody>
      </p:sp>
      <p:sp>
        <p:nvSpPr>
          <p:cNvPr id="4" name="Slide Number Placeholder 3"/>
          <p:cNvSpPr>
            <a:spLocks noGrp="1"/>
          </p:cNvSpPr>
          <p:nvPr>
            <p:ph type="sldNum" sz="quarter" idx="5"/>
          </p:nvPr>
        </p:nvSpPr>
        <p:spPr/>
        <p:txBody>
          <a:bodyPr/>
          <a:lstStyle/>
          <a:p>
            <a:fld id="{E56D7494-F31E-4597-B942-BF8D4C2650B1}" type="slidenum">
              <a:rPr lang="en-US" smtClean="0"/>
              <a:t>11</a:t>
            </a:fld>
            <a:endParaRPr lang="en-US"/>
          </a:p>
        </p:txBody>
      </p:sp>
    </p:spTree>
    <p:extLst>
      <p:ext uri="{BB962C8B-B14F-4D97-AF65-F5344CB8AC3E}">
        <p14:creationId xmlns:p14="http://schemas.microsoft.com/office/powerpoint/2010/main" val="15069463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Let members know to scan this QR code if they are interested in learning more about Lewis Institute for summer 2026 – the open application will be sent to you when it opens in March! </a:t>
            </a:r>
          </a:p>
        </p:txBody>
      </p:sp>
      <p:sp>
        <p:nvSpPr>
          <p:cNvPr id="4" name="Slide Number Placeholder 3"/>
          <p:cNvSpPr>
            <a:spLocks noGrp="1"/>
          </p:cNvSpPr>
          <p:nvPr>
            <p:ph type="sldNum" sz="quarter" idx="5"/>
          </p:nvPr>
        </p:nvSpPr>
        <p:spPr/>
        <p:txBody>
          <a:bodyPr/>
          <a:lstStyle/>
          <a:p>
            <a:fld id="{E56D7494-F31E-4597-B942-BF8D4C2650B1}" type="slidenum">
              <a:rPr lang="en-US" smtClean="0"/>
              <a:t>12</a:t>
            </a:fld>
            <a:endParaRPr lang="en-US"/>
          </a:p>
        </p:txBody>
      </p:sp>
    </p:spTree>
    <p:extLst>
      <p:ext uri="{BB962C8B-B14F-4D97-AF65-F5344CB8AC3E}">
        <p14:creationId xmlns:p14="http://schemas.microsoft.com/office/powerpoint/2010/main" val="42759718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DE46ABC3-579F-48EC-A83A-B70061331252}"/>
              </a:ext>
            </a:extLst>
          </p:cNvPr>
          <p:cNvSpPr>
            <a:spLocks noGrp="1"/>
          </p:cNvSpPr>
          <p:nvPr>
            <p:ph type="body" sz="quarter" idx="10" hasCustomPrompt="1"/>
          </p:nvPr>
        </p:nvSpPr>
        <p:spPr>
          <a:xfrm>
            <a:off x="304800" y="609600"/>
            <a:ext cx="2336800" cy="381000"/>
          </a:xfrm>
          <a:prstGeom prst="rect">
            <a:avLst/>
          </a:prstGeom>
        </p:spPr>
        <p:txBody>
          <a:bodyPr/>
          <a:lstStyle>
            <a:lvl1pPr algn="l">
              <a:defRPr sz="2133" b="1" cap="none" baseline="0">
                <a:solidFill>
                  <a:srgbClr val="0D2C6C"/>
                </a:solidFill>
                <a:latin typeface="+mj-lt"/>
              </a:defRPr>
            </a:lvl1pPr>
            <a:lvl2pPr marL="0" algn="l">
              <a:defRPr sz="1200" b="0">
                <a:solidFill>
                  <a:srgbClr val="B78D4D"/>
                </a:solidFill>
              </a:defRPr>
            </a:lvl2pPr>
          </a:lstStyle>
          <a:p>
            <a:pPr lvl="0"/>
            <a:r>
              <a:rPr lang="en-US" dirty="0"/>
              <a:t>Heading</a:t>
            </a:r>
          </a:p>
          <a:p>
            <a:pPr lvl="1"/>
            <a:r>
              <a:rPr lang="en-US" dirty="0"/>
              <a:t>Subheading</a:t>
            </a:r>
          </a:p>
        </p:txBody>
      </p:sp>
    </p:spTree>
    <p:extLst>
      <p:ext uri="{BB962C8B-B14F-4D97-AF65-F5344CB8AC3E}">
        <p14:creationId xmlns:p14="http://schemas.microsoft.com/office/powerpoint/2010/main" val="17024461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ody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Content Placeholder 10">
            <a:extLst>
              <a:ext uri="{FF2B5EF4-FFF2-40B4-BE49-F238E27FC236}">
                <a16:creationId xmlns:a16="http://schemas.microsoft.com/office/drawing/2014/main" id="{90D9CCCC-9142-4D32-A6E8-79853A51A716}"/>
              </a:ext>
            </a:extLst>
          </p:cNvPr>
          <p:cNvSpPr>
            <a:spLocks noGrp="1"/>
          </p:cNvSpPr>
          <p:nvPr>
            <p:ph sz="quarter" idx="10" hasCustomPrompt="1"/>
          </p:nvPr>
        </p:nvSpPr>
        <p:spPr>
          <a:xfrm>
            <a:off x="381000" y="304801"/>
            <a:ext cx="4114800" cy="304800"/>
          </a:xfrm>
          <a:prstGeom prst="rect">
            <a:avLst/>
          </a:prstGeom>
        </p:spPr>
        <p:txBody>
          <a:bodyPr/>
          <a:lstStyle>
            <a:lvl1pPr>
              <a:defRPr sz="1600" b="1">
                <a:solidFill>
                  <a:schemeClr val="bg1"/>
                </a:solidFill>
                <a:latin typeface="+mj-lt"/>
              </a:defRPr>
            </a:lvl1pPr>
            <a:lvl2pPr marL="0" algn="l">
              <a:defRPr sz="1400" b="1">
                <a:solidFill>
                  <a:srgbClr val="B78D4D"/>
                </a:solidFill>
              </a:defRPr>
            </a:lvl2pPr>
            <a:lvl3pPr>
              <a:defRPr sz="1333">
                <a:latin typeface="+mn-lt"/>
              </a:defRPr>
            </a:lvl3pPr>
          </a:lstStyle>
          <a:p>
            <a:pPr lvl="0"/>
            <a:r>
              <a:rPr lang="en-US" dirty="0"/>
              <a:t>Heading</a:t>
            </a:r>
          </a:p>
        </p:txBody>
      </p:sp>
      <p:sp>
        <p:nvSpPr>
          <p:cNvPr id="19" name="Content Placeholder 18">
            <a:extLst>
              <a:ext uri="{FF2B5EF4-FFF2-40B4-BE49-F238E27FC236}">
                <a16:creationId xmlns:a16="http://schemas.microsoft.com/office/drawing/2014/main" id="{CF8EE313-F5A4-4589-8C6F-5674B23B550C}"/>
              </a:ext>
            </a:extLst>
          </p:cNvPr>
          <p:cNvSpPr>
            <a:spLocks noGrp="1"/>
          </p:cNvSpPr>
          <p:nvPr>
            <p:ph sz="quarter" idx="11"/>
          </p:nvPr>
        </p:nvSpPr>
        <p:spPr>
          <a:xfrm>
            <a:off x="381000" y="762000"/>
            <a:ext cx="4114800" cy="1371600"/>
          </a:xfrm>
          <a:prstGeom prst="rect">
            <a:avLst/>
          </a:prstGeom>
        </p:spPr>
        <p:txBody>
          <a:bodyPr/>
          <a:lstStyle>
            <a:lvl1pPr>
              <a:defRPr sz="1000"/>
            </a:lvl1pPr>
          </a:lstStyle>
          <a:p>
            <a:pPr lvl="0"/>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5" r:id="rId1"/>
    <p:sldLayoutId id="2147483664" r:id="rId2"/>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609585" eaLnBrk="1" hangingPunct="1">
        <a:defRPr>
          <a:latin typeface="+mn-lt"/>
          <a:ea typeface="+mn-ea"/>
          <a:cs typeface="+mn-cs"/>
        </a:defRPr>
      </a:lvl2pPr>
      <a:lvl3pPr marL="1219170" eaLnBrk="1" hangingPunct="1">
        <a:defRPr>
          <a:latin typeface="+mn-lt"/>
          <a:ea typeface="+mn-ea"/>
          <a:cs typeface="+mn-cs"/>
        </a:defRPr>
      </a:lvl3pPr>
      <a:lvl4pPr marL="1828754" eaLnBrk="1" hangingPunct="1">
        <a:defRPr>
          <a:latin typeface="+mn-lt"/>
          <a:ea typeface="+mn-ea"/>
          <a:cs typeface="+mn-cs"/>
        </a:defRPr>
      </a:lvl4pPr>
      <a:lvl5pPr marL="2438339" eaLnBrk="1" hangingPunct="1">
        <a:defRPr>
          <a:latin typeface="+mn-lt"/>
          <a:ea typeface="+mn-ea"/>
          <a:cs typeface="+mn-cs"/>
        </a:defRPr>
      </a:lvl5pPr>
      <a:lvl6pPr marL="3047924" eaLnBrk="1" hangingPunct="1">
        <a:defRPr>
          <a:latin typeface="+mn-lt"/>
          <a:ea typeface="+mn-ea"/>
          <a:cs typeface="+mn-cs"/>
        </a:defRPr>
      </a:lvl6pPr>
      <a:lvl7pPr marL="3657509" eaLnBrk="1" hangingPunct="1">
        <a:defRPr>
          <a:latin typeface="+mn-lt"/>
          <a:ea typeface="+mn-ea"/>
          <a:cs typeface="+mn-cs"/>
        </a:defRPr>
      </a:lvl7pPr>
      <a:lvl8pPr marL="4267093" eaLnBrk="1" hangingPunct="1">
        <a:defRPr>
          <a:latin typeface="+mn-lt"/>
          <a:ea typeface="+mn-ea"/>
          <a:cs typeface="+mn-cs"/>
        </a:defRPr>
      </a:lvl8pPr>
      <a:lvl9pPr marL="4876678" eaLnBrk="1" hangingPunct="1">
        <a:defRPr>
          <a:latin typeface="+mn-lt"/>
          <a:ea typeface="+mn-ea"/>
          <a:cs typeface="+mn-cs"/>
        </a:defRPr>
      </a:lvl9pPr>
    </p:bodyStyle>
    <p:otherStyle>
      <a:lvl1pPr marL="0" eaLnBrk="1" hangingPunct="1">
        <a:defRPr>
          <a:latin typeface="+mn-lt"/>
          <a:ea typeface="+mn-ea"/>
          <a:cs typeface="+mn-cs"/>
        </a:defRPr>
      </a:lvl1pPr>
      <a:lvl2pPr marL="609585" eaLnBrk="1" hangingPunct="1">
        <a:defRPr>
          <a:latin typeface="+mn-lt"/>
          <a:ea typeface="+mn-ea"/>
          <a:cs typeface="+mn-cs"/>
        </a:defRPr>
      </a:lvl2pPr>
      <a:lvl3pPr marL="1219170" eaLnBrk="1" hangingPunct="1">
        <a:defRPr>
          <a:latin typeface="+mn-lt"/>
          <a:ea typeface="+mn-ea"/>
          <a:cs typeface="+mn-cs"/>
        </a:defRPr>
      </a:lvl3pPr>
      <a:lvl4pPr marL="1828754" eaLnBrk="1" hangingPunct="1">
        <a:defRPr>
          <a:latin typeface="+mn-lt"/>
          <a:ea typeface="+mn-ea"/>
          <a:cs typeface="+mn-cs"/>
        </a:defRPr>
      </a:lvl4pPr>
      <a:lvl5pPr marL="2438339" eaLnBrk="1" hangingPunct="1">
        <a:defRPr>
          <a:latin typeface="+mn-lt"/>
          <a:ea typeface="+mn-ea"/>
          <a:cs typeface="+mn-cs"/>
        </a:defRPr>
      </a:lvl5pPr>
      <a:lvl6pPr marL="3047924" eaLnBrk="1" hangingPunct="1">
        <a:defRPr>
          <a:latin typeface="+mn-lt"/>
          <a:ea typeface="+mn-ea"/>
          <a:cs typeface="+mn-cs"/>
        </a:defRPr>
      </a:lvl6pPr>
      <a:lvl7pPr marL="3657509" eaLnBrk="1" hangingPunct="1">
        <a:defRPr>
          <a:latin typeface="+mn-lt"/>
          <a:ea typeface="+mn-ea"/>
          <a:cs typeface="+mn-cs"/>
        </a:defRPr>
      </a:lvl7pPr>
      <a:lvl8pPr marL="4267093" eaLnBrk="1" hangingPunct="1">
        <a:defRPr>
          <a:latin typeface="+mn-lt"/>
          <a:ea typeface="+mn-ea"/>
          <a:cs typeface="+mn-cs"/>
        </a:defRPr>
      </a:lvl8pPr>
      <a:lvl9pPr marL="4876678"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4628585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717872-17B4-B63E-C2C8-E0C4BE1A0383}"/>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5526D0F-9AF4-3FCC-307C-9DC7A4B4F807}"/>
              </a:ext>
            </a:extLst>
          </p:cNvPr>
          <p:cNvSpPr>
            <a:spLocks noGrp="1"/>
          </p:cNvSpPr>
          <p:nvPr>
            <p:ph sz="quarter" idx="10"/>
          </p:nvPr>
        </p:nvSpPr>
        <p:spPr/>
        <p:txBody>
          <a:bodyPr lIns="91440" tIns="45720" rIns="91440" bIns="45720" anchor="t"/>
          <a:lstStyle/>
          <a:p>
            <a:r>
              <a:rPr lang="en-US" dirty="0"/>
              <a:t>Lewis Institute | Additional Attendees</a:t>
            </a:r>
          </a:p>
        </p:txBody>
      </p:sp>
      <p:sp>
        <p:nvSpPr>
          <p:cNvPr id="3" name="Content Placeholder 2">
            <a:extLst>
              <a:ext uri="{FF2B5EF4-FFF2-40B4-BE49-F238E27FC236}">
                <a16:creationId xmlns:a16="http://schemas.microsoft.com/office/drawing/2014/main" id="{EDB407E2-6E12-E34E-C11D-80C4586C7435}"/>
              </a:ext>
            </a:extLst>
          </p:cNvPr>
          <p:cNvSpPr>
            <a:spLocks noGrp="1"/>
          </p:cNvSpPr>
          <p:nvPr>
            <p:ph sz="quarter" idx="11"/>
          </p:nvPr>
        </p:nvSpPr>
        <p:spPr/>
        <p:txBody>
          <a:bodyPr lIns="91440" tIns="45720" rIns="91440" bIns="45720" anchor="t"/>
          <a:lstStyle/>
          <a:p>
            <a:r>
              <a:rPr lang="en-US" dirty="0">
                <a:solidFill>
                  <a:srgbClr val="000000"/>
                </a:solidFill>
                <a:latin typeface="Montserrat"/>
              </a:rPr>
              <a:t>New for 2026!</a:t>
            </a:r>
            <a:endParaRPr lang="en-US" dirty="0"/>
          </a:p>
          <a:p>
            <a:pPr marL="171450" indent="-171450">
              <a:buFont typeface="Arial"/>
              <a:buChar char="•"/>
            </a:pPr>
            <a:r>
              <a:rPr lang="en-US" dirty="0"/>
              <a:t>Additional chapter members can apply to attend </a:t>
            </a:r>
            <a:r>
              <a:rPr lang="en-US" dirty="0">
                <a:solidFill>
                  <a:srgbClr val="000000"/>
                </a:solidFill>
                <a:latin typeface="Montserrat"/>
              </a:rPr>
              <a:t>Lewis Institute 2026 </a:t>
            </a:r>
            <a:endParaRPr lang="en-US" dirty="0"/>
          </a:p>
          <a:p>
            <a:pPr marL="171450" indent="-171450">
              <a:buFont typeface="Arial"/>
              <a:buChar char="•"/>
            </a:pPr>
            <a:r>
              <a:rPr lang="en-US" dirty="0">
                <a:solidFill>
                  <a:srgbClr val="000000"/>
                </a:solidFill>
                <a:latin typeface="Montserrat"/>
              </a:rPr>
              <a:t>This application will open March 8, 2026</a:t>
            </a:r>
          </a:p>
          <a:p>
            <a:pPr marL="171450" indent="-171450">
              <a:buFont typeface="Arial"/>
              <a:buChar char="•"/>
            </a:pPr>
            <a:endParaRPr lang="en-US" dirty="0">
              <a:solidFill>
                <a:srgbClr val="000000"/>
              </a:solidFill>
              <a:latin typeface="Montserrat"/>
            </a:endParaRPr>
          </a:p>
        </p:txBody>
      </p:sp>
    </p:spTree>
    <p:extLst>
      <p:ext uri="{BB962C8B-B14F-4D97-AF65-F5344CB8AC3E}">
        <p14:creationId xmlns:p14="http://schemas.microsoft.com/office/powerpoint/2010/main" val="23893185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FFDD12-5E20-7FB7-CBB8-E8A69F66D449}"/>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6B61630-9FE7-6CED-BC2C-2D26E13149D2}"/>
              </a:ext>
            </a:extLst>
          </p:cNvPr>
          <p:cNvSpPr>
            <a:spLocks noGrp="1"/>
          </p:cNvSpPr>
          <p:nvPr>
            <p:ph sz="quarter" idx="10"/>
          </p:nvPr>
        </p:nvSpPr>
        <p:spPr/>
        <p:txBody>
          <a:bodyPr lIns="91440" tIns="45720" rIns="91440" bIns="45720" anchor="t"/>
          <a:lstStyle/>
          <a:p>
            <a:r>
              <a:rPr lang="en-US" dirty="0"/>
              <a:t>Lewis Institute 2026 Timeline</a:t>
            </a:r>
          </a:p>
        </p:txBody>
      </p:sp>
      <p:sp>
        <p:nvSpPr>
          <p:cNvPr id="3" name="Content Placeholder 2">
            <a:extLst>
              <a:ext uri="{FF2B5EF4-FFF2-40B4-BE49-F238E27FC236}">
                <a16:creationId xmlns:a16="http://schemas.microsoft.com/office/drawing/2014/main" id="{4EB2E9A1-B728-85D4-B7E4-A29302AC5034}"/>
              </a:ext>
            </a:extLst>
          </p:cNvPr>
          <p:cNvSpPr>
            <a:spLocks noGrp="1"/>
          </p:cNvSpPr>
          <p:nvPr>
            <p:ph sz="quarter" idx="11"/>
          </p:nvPr>
        </p:nvSpPr>
        <p:spPr/>
        <p:txBody>
          <a:bodyPr lIns="91440" tIns="45720" rIns="91440" bIns="45720" anchor="t"/>
          <a:lstStyle/>
          <a:p>
            <a:pPr marL="171450" indent="-171450">
              <a:buFont typeface="Arial"/>
              <a:buChar char="•"/>
            </a:pPr>
            <a:r>
              <a:rPr lang="en-US" b="1" dirty="0">
                <a:solidFill>
                  <a:srgbClr val="000000"/>
                </a:solidFill>
                <a:latin typeface="Montserrat"/>
              </a:rPr>
              <a:t>January 24:</a:t>
            </a:r>
            <a:r>
              <a:rPr lang="en-US" dirty="0">
                <a:solidFill>
                  <a:srgbClr val="000000"/>
                </a:solidFill>
                <a:latin typeface="Montserrat"/>
              </a:rPr>
              <a:t> Chapter Representative registration opens</a:t>
            </a:r>
          </a:p>
          <a:p>
            <a:pPr marL="171450" indent="-171450">
              <a:buFont typeface="Arial"/>
              <a:buChar char="•"/>
            </a:pPr>
            <a:r>
              <a:rPr lang="en-US" b="1" dirty="0">
                <a:solidFill>
                  <a:srgbClr val="000000"/>
                </a:solidFill>
                <a:latin typeface="Montserrat"/>
              </a:rPr>
              <a:t>February 28: </a:t>
            </a:r>
            <a:r>
              <a:rPr lang="en-US" dirty="0">
                <a:solidFill>
                  <a:srgbClr val="000000"/>
                </a:solidFill>
                <a:latin typeface="Montserrat"/>
              </a:rPr>
              <a:t>Chapter Representative registration closes </a:t>
            </a:r>
          </a:p>
          <a:p>
            <a:pPr marL="171450" indent="-171450">
              <a:buFont typeface="Arial"/>
              <a:buChar char="•"/>
            </a:pPr>
            <a:r>
              <a:rPr lang="en-US" b="1" dirty="0">
                <a:solidFill>
                  <a:srgbClr val="000000"/>
                </a:solidFill>
                <a:latin typeface="Montserrat"/>
              </a:rPr>
              <a:t>March 8:</a:t>
            </a:r>
            <a:r>
              <a:rPr lang="en-US" dirty="0">
                <a:solidFill>
                  <a:srgbClr val="000000"/>
                </a:solidFill>
                <a:latin typeface="Montserrat"/>
              </a:rPr>
              <a:t> Additional Attendee Application opens </a:t>
            </a:r>
          </a:p>
          <a:p>
            <a:pPr marL="171450" indent="-171450">
              <a:buFont typeface="Arial"/>
              <a:buChar char="•"/>
            </a:pPr>
            <a:r>
              <a:rPr lang="en-US" b="1" dirty="0">
                <a:solidFill>
                  <a:srgbClr val="000000"/>
                </a:solidFill>
                <a:latin typeface="Montserrat"/>
              </a:rPr>
              <a:t>April 1: </a:t>
            </a:r>
            <a:r>
              <a:rPr lang="en-US" dirty="0">
                <a:solidFill>
                  <a:srgbClr val="000000"/>
                </a:solidFill>
                <a:latin typeface="Montserrat"/>
              </a:rPr>
              <a:t>Additional Attendee Application closes </a:t>
            </a:r>
          </a:p>
          <a:p>
            <a:pPr marL="171450" indent="-171450">
              <a:buFont typeface="Arial"/>
              <a:buChar char="•"/>
            </a:pPr>
            <a:r>
              <a:rPr lang="en-US" b="1" dirty="0">
                <a:solidFill>
                  <a:srgbClr val="000000"/>
                </a:solidFill>
                <a:latin typeface="Montserrat"/>
              </a:rPr>
              <a:t>May 1: </a:t>
            </a:r>
            <a:r>
              <a:rPr lang="en-US" dirty="0">
                <a:solidFill>
                  <a:srgbClr val="000000"/>
                </a:solidFill>
                <a:latin typeface="Montserrat"/>
              </a:rPr>
              <a:t>All attendees notified of selection status and session placement by this date </a:t>
            </a:r>
          </a:p>
          <a:p>
            <a:pPr marL="171450" indent="-171450">
              <a:buFont typeface="Arial"/>
              <a:buChar char="•"/>
            </a:pPr>
            <a:r>
              <a:rPr lang="en-US" b="1" dirty="0">
                <a:solidFill>
                  <a:srgbClr val="000000"/>
                </a:solidFill>
                <a:latin typeface="Montserrat"/>
              </a:rPr>
              <a:t>June 10-14:</a:t>
            </a:r>
            <a:r>
              <a:rPr lang="en-US" dirty="0">
                <a:solidFill>
                  <a:srgbClr val="000000"/>
                </a:solidFill>
                <a:latin typeface="Montserrat"/>
              </a:rPr>
              <a:t> Lewis Institute Session #1 (Fayetteville, AR) </a:t>
            </a:r>
          </a:p>
          <a:p>
            <a:pPr marL="171450" indent="-171450">
              <a:buFont typeface="Arial"/>
              <a:buChar char="•"/>
            </a:pPr>
            <a:r>
              <a:rPr lang="en-US" b="1" dirty="0">
                <a:solidFill>
                  <a:srgbClr val="000000"/>
                </a:solidFill>
                <a:latin typeface="Montserrat"/>
              </a:rPr>
              <a:t>July 15-19: </a:t>
            </a:r>
            <a:r>
              <a:rPr lang="en-US" dirty="0">
                <a:solidFill>
                  <a:srgbClr val="000000"/>
                </a:solidFill>
                <a:latin typeface="Montserrat"/>
              </a:rPr>
              <a:t>Lewis Institute Session #2 (Columbus, OH) </a:t>
            </a:r>
          </a:p>
          <a:p>
            <a:pPr marL="171450" indent="-171450">
              <a:buFont typeface="Arial"/>
              <a:buChar char="•"/>
            </a:pPr>
            <a:r>
              <a:rPr lang="en-US" b="1" dirty="0">
                <a:solidFill>
                  <a:srgbClr val="000000"/>
                </a:solidFill>
                <a:latin typeface="Montserrat"/>
              </a:rPr>
              <a:t>July 22-26:</a:t>
            </a:r>
            <a:r>
              <a:rPr lang="en-US" dirty="0">
                <a:solidFill>
                  <a:srgbClr val="000000"/>
                </a:solidFill>
                <a:latin typeface="Montserrat"/>
              </a:rPr>
              <a:t> Lewis Institute Session #3 (Columbus, OH) </a:t>
            </a:r>
          </a:p>
          <a:p>
            <a:pPr marL="171450" indent="-171450">
              <a:buFont typeface="Arial"/>
              <a:buChar char="•"/>
            </a:pPr>
            <a:endParaRPr lang="en-US" sz="1600" dirty="0">
              <a:solidFill>
                <a:srgbClr val="000000"/>
              </a:solidFill>
              <a:latin typeface="Montserrat"/>
            </a:endParaRPr>
          </a:p>
        </p:txBody>
      </p:sp>
    </p:spTree>
    <p:extLst>
      <p:ext uri="{BB962C8B-B14F-4D97-AF65-F5344CB8AC3E}">
        <p14:creationId xmlns:p14="http://schemas.microsoft.com/office/powerpoint/2010/main" val="18346457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1FAB062-8A80-EC27-0FF6-419320E573E9}"/>
              </a:ext>
            </a:extLst>
          </p:cNvPr>
          <p:cNvSpPr>
            <a:spLocks noGrp="1"/>
          </p:cNvSpPr>
          <p:nvPr>
            <p:ph sz="quarter" idx="10"/>
          </p:nvPr>
        </p:nvSpPr>
        <p:spPr/>
        <p:txBody>
          <a:bodyPr lIns="91440" tIns="45720" rIns="91440" bIns="45720" anchor="t"/>
          <a:lstStyle/>
          <a:p>
            <a:r>
              <a:rPr lang="en-US" dirty="0"/>
              <a:t>Lewis Institute 2026</a:t>
            </a:r>
          </a:p>
        </p:txBody>
      </p:sp>
      <p:pic>
        <p:nvPicPr>
          <p:cNvPr id="4" name="Content Placeholder 3" descr="A qr code on a white background&#10;&#10;AI-generated content may be incorrect.">
            <a:extLst>
              <a:ext uri="{FF2B5EF4-FFF2-40B4-BE49-F238E27FC236}">
                <a16:creationId xmlns:a16="http://schemas.microsoft.com/office/drawing/2014/main" id="{186ACC3C-8CC6-F6C2-CA2F-DC846364A2D1}"/>
              </a:ext>
            </a:extLst>
          </p:cNvPr>
          <p:cNvPicPr>
            <a:picLocks noGrp="1" noChangeAspect="1"/>
          </p:cNvPicPr>
          <p:nvPr>
            <p:ph sz="quarter" idx="11"/>
          </p:nvPr>
        </p:nvPicPr>
        <p:blipFill>
          <a:blip r:embed="rId3"/>
          <a:stretch>
            <a:fillRect/>
          </a:stretch>
        </p:blipFill>
        <p:spPr>
          <a:xfrm>
            <a:off x="1752600" y="854015"/>
            <a:ext cx="1371600" cy="1371600"/>
          </a:xfrm>
          <a:prstGeom prst="rect">
            <a:avLst/>
          </a:prstGeom>
        </p:spPr>
      </p:pic>
    </p:spTree>
    <p:extLst>
      <p:ext uri="{BB962C8B-B14F-4D97-AF65-F5344CB8AC3E}">
        <p14:creationId xmlns:p14="http://schemas.microsoft.com/office/powerpoint/2010/main" val="28688107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CB96907-B16F-4672-E056-2E694E148451}"/>
              </a:ext>
            </a:extLst>
          </p:cNvPr>
          <p:cNvSpPr>
            <a:spLocks noGrp="1"/>
          </p:cNvSpPr>
          <p:nvPr>
            <p:ph type="body" sz="quarter" idx="10"/>
          </p:nvPr>
        </p:nvSpPr>
        <p:spPr/>
        <p:txBody>
          <a:bodyPr lIns="91440" tIns="45720" rIns="91440" bIns="45720" anchor="t"/>
          <a:lstStyle/>
          <a:p>
            <a:r>
              <a:rPr lang="en-US" sz="2100" dirty="0"/>
              <a:t>Questions?</a:t>
            </a:r>
            <a:endParaRPr lang="en-US" dirty="0"/>
          </a:p>
        </p:txBody>
      </p:sp>
    </p:spTree>
    <p:extLst>
      <p:ext uri="{BB962C8B-B14F-4D97-AF65-F5344CB8AC3E}">
        <p14:creationId xmlns:p14="http://schemas.microsoft.com/office/powerpoint/2010/main" val="32967043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41EBC52-3881-45F2-ADC6-B9CEC97639FA}"/>
              </a:ext>
            </a:extLst>
          </p:cNvPr>
          <p:cNvSpPr>
            <a:spLocks noGrp="1"/>
          </p:cNvSpPr>
          <p:nvPr>
            <p:ph sz="quarter" idx="10"/>
          </p:nvPr>
        </p:nvSpPr>
        <p:spPr/>
        <p:txBody>
          <a:bodyPr lIns="91440" tIns="45720" rIns="91440" bIns="45720" anchor="t"/>
          <a:lstStyle/>
          <a:p>
            <a:r>
              <a:rPr lang="en-US" dirty="0"/>
              <a:t>Lewis Institute 2025</a:t>
            </a:r>
          </a:p>
        </p:txBody>
      </p:sp>
      <p:sp>
        <p:nvSpPr>
          <p:cNvPr id="3" name="Content Placeholder 2">
            <a:extLst>
              <a:ext uri="{FF2B5EF4-FFF2-40B4-BE49-F238E27FC236}">
                <a16:creationId xmlns:a16="http://schemas.microsoft.com/office/drawing/2014/main" id="{38538FEC-70E1-4DE7-A121-2109198F72D9}"/>
              </a:ext>
            </a:extLst>
          </p:cNvPr>
          <p:cNvSpPr>
            <a:spLocks noGrp="1"/>
          </p:cNvSpPr>
          <p:nvPr>
            <p:ph sz="quarter" idx="11"/>
          </p:nvPr>
        </p:nvSpPr>
        <p:spPr/>
        <p:txBody>
          <a:bodyPr/>
          <a:lstStyle/>
          <a:p>
            <a:endParaRPr lang="en-US"/>
          </a:p>
        </p:txBody>
      </p:sp>
    </p:spTree>
    <p:extLst>
      <p:ext uri="{BB962C8B-B14F-4D97-AF65-F5344CB8AC3E}">
        <p14:creationId xmlns:p14="http://schemas.microsoft.com/office/powerpoint/2010/main" val="7420620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FB72AA5-12FA-496B-3542-C87F055D6490}"/>
              </a:ext>
            </a:extLst>
          </p:cNvPr>
          <p:cNvSpPr>
            <a:spLocks noGrp="1"/>
          </p:cNvSpPr>
          <p:nvPr>
            <p:ph sz="quarter" idx="10"/>
          </p:nvPr>
        </p:nvSpPr>
        <p:spPr/>
        <p:txBody>
          <a:bodyPr lIns="91440" tIns="45720" rIns="91440" bIns="45720" anchor="t"/>
          <a:lstStyle/>
          <a:p>
            <a:r>
              <a:rPr lang="en-US" dirty="0"/>
              <a:t>What is Lewis Institute?</a:t>
            </a:r>
          </a:p>
        </p:txBody>
      </p:sp>
      <p:sp>
        <p:nvSpPr>
          <p:cNvPr id="3" name="Content Placeholder 2">
            <a:extLst>
              <a:ext uri="{FF2B5EF4-FFF2-40B4-BE49-F238E27FC236}">
                <a16:creationId xmlns:a16="http://schemas.microsoft.com/office/drawing/2014/main" id="{5CB4D5F6-C688-55CE-CC6F-B7FD49B4D21C}"/>
              </a:ext>
            </a:extLst>
          </p:cNvPr>
          <p:cNvSpPr>
            <a:spLocks noGrp="1"/>
          </p:cNvSpPr>
          <p:nvPr>
            <p:ph sz="quarter" idx="11"/>
          </p:nvPr>
        </p:nvSpPr>
        <p:spPr/>
        <p:txBody>
          <a:bodyPr lIns="91440" tIns="45720" rIns="91440" bIns="45720" anchor="t"/>
          <a:lstStyle/>
          <a:p>
            <a:pPr marL="171450" indent="-171450">
              <a:buFont typeface="Arial"/>
              <a:buChar char="•"/>
            </a:pPr>
            <a:r>
              <a:rPr lang="en-US" dirty="0"/>
              <a:t>A five-day leadership conference for emerging leaders </a:t>
            </a:r>
          </a:p>
          <a:p>
            <a:pPr marL="171450" indent="-171450">
              <a:buFont typeface="Arial"/>
              <a:buChar char="•"/>
            </a:pPr>
            <a:r>
              <a:rPr lang="en-US" dirty="0">
                <a:solidFill>
                  <a:srgbClr val="000000"/>
                </a:solidFill>
                <a:latin typeface="Montserrat"/>
              </a:rPr>
              <a:t>Delta Gammas from across North America attend </a:t>
            </a:r>
          </a:p>
          <a:p>
            <a:pPr marL="171450" indent="-171450">
              <a:buFont typeface="Arial"/>
              <a:buChar char="•"/>
            </a:pPr>
            <a:r>
              <a:rPr lang="en-US" dirty="0">
                <a:solidFill>
                  <a:srgbClr val="000000"/>
                </a:solidFill>
                <a:latin typeface="Montserrat"/>
              </a:rPr>
              <a:t>Hosted at University of Arkansas and Ohio Wesleyan University </a:t>
            </a:r>
          </a:p>
          <a:p>
            <a:pPr marL="171450" indent="-171450">
              <a:buFont typeface="Arial"/>
              <a:buChar char="•"/>
            </a:pPr>
            <a:r>
              <a:rPr lang="en-US" dirty="0">
                <a:solidFill>
                  <a:srgbClr val="000000"/>
                </a:solidFill>
                <a:latin typeface="Montserrat"/>
              </a:rPr>
              <a:t>Lewis Institute attendees are assigned to a small group for the week to learn alongside </a:t>
            </a:r>
          </a:p>
        </p:txBody>
      </p:sp>
    </p:spTree>
    <p:extLst>
      <p:ext uri="{BB962C8B-B14F-4D97-AF65-F5344CB8AC3E}">
        <p14:creationId xmlns:p14="http://schemas.microsoft.com/office/powerpoint/2010/main" val="18322023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A543B9C-71AF-44FF-076F-52D20E316895}"/>
              </a:ext>
            </a:extLst>
          </p:cNvPr>
          <p:cNvSpPr>
            <a:spLocks noGrp="1"/>
          </p:cNvSpPr>
          <p:nvPr>
            <p:ph sz="quarter" idx="10"/>
          </p:nvPr>
        </p:nvSpPr>
        <p:spPr/>
        <p:txBody>
          <a:bodyPr lIns="91440" tIns="45720" rIns="91440" bIns="45720" anchor="t"/>
          <a:lstStyle/>
          <a:p>
            <a:r>
              <a:rPr lang="en-US" dirty="0"/>
              <a:t>Purpose of Lewis Institute </a:t>
            </a:r>
          </a:p>
        </p:txBody>
      </p:sp>
      <p:sp>
        <p:nvSpPr>
          <p:cNvPr id="3" name="Content Placeholder 2">
            <a:extLst>
              <a:ext uri="{FF2B5EF4-FFF2-40B4-BE49-F238E27FC236}">
                <a16:creationId xmlns:a16="http://schemas.microsoft.com/office/drawing/2014/main" id="{200F21D2-BAF0-475A-D907-0C8223441C66}"/>
              </a:ext>
            </a:extLst>
          </p:cNvPr>
          <p:cNvSpPr>
            <a:spLocks noGrp="1"/>
          </p:cNvSpPr>
          <p:nvPr>
            <p:ph sz="quarter" idx="11"/>
          </p:nvPr>
        </p:nvSpPr>
        <p:spPr/>
        <p:txBody>
          <a:bodyPr lIns="91440" tIns="45720" rIns="91440" bIns="45720" anchor="t"/>
          <a:lstStyle/>
          <a:p>
            <a:pPr algn="ctr"/>
            <a:r>
              <a:rPr lang="en-US" sz="1200" dirty="0"/>
              <a:t>The purpose of Lewis Institute is to develop </a:t>
            </a:r>
            <a:r>
              <a:rPr lang="en-US" sz="1200" b="1" dirty="0"/>
              <a:t>courageous </a:t>
            </a:r>
            <a:r>
              <a:rPr lang="en-US" sz="1200" dirty="0"/>
              <a:t>leaders through the realization of their </a:t>
            </a:r>
            <a:r>
              <a:rPr lang="en-US" sz="1200" b="1" dirty="0"/>
              <a:t>authentic selves</a:t>
            </a:r>
            <a:r>
              <a:rPr lang="en-US" sz="1200" dirty="0"/>
              <a:t>, the knowledge of how to influence others and an understanding of how to facilitate change around </a:t>
            </a:r>
            <a:r>
              <a:rPr lang="en-US" sz="1200" b="1" dirty="0"/>
              <a:t>Delta Gamma's mutual purpose</a:t>
            </a:r>
            <a:r>
              <a:rPr lang="en-US" sz="1200" dirty="0"/>
              <a:t>. </a:t>
            </a:r>
          </a:p>
        </p:txBody>
      </p:sp>
    </p:spTree>
    <p:extLst>
      <p:ext uri="{BB962C8B-B14F-4D97-AF65-F5344CB8AC3E}">
        <p14:creationId xmlns:p14="http://schemas.microsoft.com/office/powerpoint/2010/main" val="10297008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A4F3282-588C-4773-987E-01C141371667}"/>
              </a:ext>
            </a:extLst>
          </p:cNvPr>
          <p:cNvSpPr>
            <a:spLocks noGrp="1"/>
          </p:cNvSpPr>
          <p:nvPr>
            <p:ph sz="quarter" idx="10"/>
          </p:nvPr>
        </p:nvSpPr>
        <p:spPr/>
        <p:txBody>
          <a:bodyPr lIns="91440" tIns="45720" rIns="91440" bIns="45720" anchor="t"/>
          <a:lstStyle/>
          <a:p>
            <a:r>
              <a:rPr lang="en-US" dirty="0"/>
              <a:t>Examples of Lewis Institute Sessions</a:t>
            </a:r>
          </a:p>
        </p:txBody>
      </p:sp>
      <p:sp>
        <p:nvSpPr>
          <p:cNvPr id="3" name="Content Placeholder 2">
            <a:extLst>
              <a:ext uri="{FF2B5EF4-FFF2-40B4-BE49-F238E27FC236}">
                <a16:creationId xmlns:a16="http://schemas.microsoft.com/office/drawing/2014/main" id="{E36BC1CD-E3DA-6219-6E07-97DD93F24B6A}"/>
              </a:ext>
            </a:extLst>
          </p:cNvPr>
          <p:cNvSpPr>
            <a:spLocks noGrp="1"/>
          </p:cNvSpPr>
          <p:nvPr>
            <p:ph sz="quarter" idx="11"/>
          </p:nvPr>
        </p:nvSpPr>
        <p:spPr/>
        <p:txBody>
          <a:bodyPr lIns="91440" tIns="45720" rIns="91440" bIns="45720" anchor="t"/>
          <a:lstStyle/>
          <a:p>
            <a:pPr marL="171450" indent="-171450">
              <a:buFont typeface="Arial"/>
              <a:buChar char="•"/>
            </a:pPr>
            <a:r>
              <a:rPr lang="en-US" dirty="0"/>
              <a:t>Discovering My Strengths </a:t>
            </a:r>
          </a:p>
          <a:p>
            <a:pPr marL="171450" indent="-171450">
              <a:buFont typeface="Arial"/>
              <a:buChar char="•"/>
            </a:pPr>
            <a:r>
              <a:rPr lang="en-US" dirty="0">
                <a:solidFill>
                  <a:srgbClr val="000000"/>
                </a:solidFill>
                <a:latin typeface="Montserrat"/>
              </a:rPr>
              <a:t>Dissecting Leadership Fears </a:t>
            </a:r>
          </a:p>
          <a:p>
            <a:pPr marL="171450" indent="-171450">
              <a:buFont typeface="Arial"/>
              <a:buChar char="•"/>
            </a:pPr>
            <a:r>
              <a:rPr lang="en-US" dirty="0">
                <a:solidFill>
                  <a:srgbClr val="000000"/>
                </a:solidFill>
                <a:latin typeface="Montserrat"/>
              </a:rPr>
              <a:t>Engaging in Conflict </a:t>
            </a:r>
          </a:p>
          <a:p>
            <a:pPr marL="171450" indent="-171450">
              <a:buFont typeface="Arial"/>
              <a:buChar char="•"/>
            </a:pPr>
            <a:r>
              <a:rPr lang="en-US" dirty="0">
                <a:solidFill>
                  <a:srgbClr val="000000"/>
                </a:solidFill>
                <a:latin typeface="Montserrat"/>
              </a:rPr>
              <a:t>Understanding Delta Gamma's Mutual Purpose </a:t>
            </a:r>
          </a:p>
          <a:p>
            <a:pPr marL="171450" indent="-171450">
              <a:buFont typeface="Arial"/>
              <a:buChar char="•"/>
            </a:pPr>
            <a:r>
              <a:rPr lang="en-US" dirty="0">
                <a:solidFill>
                  <a:srgbClr val="000000"/>
                </a:solidFill>
                <a:latin typeface="Montserrat"/>
              </a:rPr>
              <a:t>Leading Change </a:t>
            </a:r>
          </a:p>
        </p:txBody>
      </p:sp>
    </p:spTree>
    <p:extLst>
      <p:ext uri="{BB962C8B-B14F-4D97-AF65-F5344CB8AC3E}">
        <p14:creationId xmlns:p14="http://schemas.microsoft.com/office/powerpoint/2010/main" val="31635349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3A07040-293A-BCE3-214A-B4E50E97B024}"/>
              </a:ext>
            </a:extLst>
          </p:cNvPr>
          <p:cNvSpPr>
            <a:spLocks noGrp="1"/>
          </p:cNvSpPr>
          <p:nvPr>
            <p:ph sz="quarter" idx="10"/>
          </p:nvPr>
        </p:nvSpPr>
        <p:spPr/>
        <p:txBody>
          <a:bodyPr lIns="91440" tIns="45720" rIns="91440" bIns="45720" anchor="t"/>
          <a:lstStyle/>
          <a:p>
            <a:r>
              <a:rPr lang="en-US" dirty="0"/>
              <a:t>My Biggest Takeaways</a:t>
            </a:r>
          </a:p>
        </p:txBody>
      </p:sp>
      <p:sp>
        <p:nvSpPr>
          <p:cNvPr id="3" name="Content Placeholder 2">
            <a:extLst>
              <a:ext uri="{FF2B5EF4-FFF2-40B4-BE49-F238E27FC236}">
                <a16:creationId xmlns:a16="http://schemas.microsoft.com/office/drawing/2014/main" id="{196FE40C-1925-63C5-BBAC-E9F6DECA7502}"/>
              </a:ext>
            </a:extLst>
          </p:cNvPr>
          <p:cNvSpPr>
            <a:spLocks noGrp="1"/>
          </p:cNvSpPr>
          <p:nvPr>
            <p:ph sz="quarter" idx="11"/>
          </p:nvPr>
        </p:nvSpPr>
        <p:spPr/>
        <p:txBody>
          <a:bodyPr/>
          <a:lstStyle/>
          <a:p>
            <a:endParaRPr lang="en-US"/>
          </a:p>
        </p:txBody>
      </p:sp>
    </p:spTree>
    <p:extLst>
      <p:ext uri="{BB962C8B-B14F-4D97-AF65-F5344CB8AC3E}">
        <p14:creationId xmlns:p14="http://schemas.microsoft.com/office/powerpoint/2010/main" val="25461664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ACDF93B-1B08-F980-ECC1-4D6B83088964}"/>
              </a:ext>
            </a:extLst>
          </p:cNvPr>
          <p:cNvSpPr>
            <a:spLocks noGrp="1"/>
          </p:cNvSpPr>
          <p:nvPr>
            <p:ph sz="quarter" idx="10"/>
          </p:nvPr>
        </p:nvSpPr>
        <p:spPr/>
        <p:txBody>
          <a:bodyPr/>
          <a:lstStyle/>
          <a:p>
            <a:endParaRPr lang="en-US"/>
          </a:p>
        </p:txBody>
      </p:sp>
      <p:sp>
        <p:nvSpPr>
          <p:cNvPr id="3" name="Content Placeholder 2">
            <a:extLst>
              <a:ext uri="{FF2B5EF4-FFF2-40B4-BE49-F238E27FC236}">
                <a16:creationId xmlns:a16="http://schemas.microsoft.com/office/drawing/2014/main" id="{A3868EB8-BD5E-B6D0-D1FD-C671C75C895D}"/>
              </a:ext>
            </a:extLst>
          </p:cNvPr>
          <p:cNvSpPr>
            <a:spLocks noGrp="1"/>
          </p:cNvSpPr>
          <p:nvPr>
            <p:ph sz="quarter" idx="11"/>
          </p:nvPr>
        </p:nvSpPr>
        <p:spPr/>
        <p:txBody>
          <a:bodyPr/>
          <a:lstStyle/>
          <a:p>
            <a:endParaRPr lang="en-US"/>
          </a:p>
        </p:txBody>
      </p:sp>
    </p:spTree>
    <p:extLst>
      <p:ext uri="{BB962C8B-B14F-4D97-AF65-F5344CB8AC3E}">
        <p14:creationId xmlns:p14="http://schemas.microsoft.com/office/powerpoint/2010/main" val="41901592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C2AA711-F417-4E02-B1FE-97754071B75A}"/>
              </a:ext>
            </a:extLst>
          </p:cNvPr>
          <p:cNvSpPr>
            <a:spLocks noGrp="1"/>
          </p:cNvSpPr>
          <p:nvPr>
            <p:ph sz="quarter" idx="10"/>
          </p:nvPr>
        </p:nvSpPr>
        <p:spPr/>
        <p:txBody>
          <a:bodyPr lIns="91440" tIns="45720" rIns="91440" bIns="45720" anchor="t"/>
          <a:lstStyle/>
          <a:p>
            <a:r>
              <a:rPr lang="en-US" dirty="0"/>
              <a:t>Lewis Institute Eligibility</a:t>
            </a:r>
          </a:p>
        </p:txBody>
      </p:sp>
      <p:sp>
        <p:nvSpPr>
          <p:cNvPr id="3" name="Content Placeholder 2">
            <a:extLst>
              <a:ext uri="{FF2B5EF4-FFF2-40B4-BE49-F238E27FC236}">
                <a16:creationId xmlns:a16="http://schemas.microsoft.com/office/drawing/2014/main" id="{20582608-B00B-A102-F637-2FD1415FBDA0}"/>
              </a:ext>
            </a:extLst>
          </p:cNvPr>
          <p:cNvSpPr>
            <a:spLocks noGrp="1"/>
          </p:cNvSpPr>
          <p:nvPr>
            <p:ph sz="quarter" idx="11"/>
          </p:nvPr>
        </p:nvSpPr>
        <p:spPr/>
        <p:txBody>
          <a:bodyPr lIns="91440" tIns="45720" rIns="91440" bIns="45720" anchor="t"/>
          <a:lstStyle/>
          <a:p>
            <a:pPr marL="171450" indent="-171450">
              <a:buFont typeface="Arial"/>
              <a:buChar char="•"/>
            </a:pPr>
            <a:r>
              <a:rPr lang="en-US" dirty="0">
                <a:solidFill>
                  <a:srgbClr val="000000"/>
                </a:solidFill>
                <a:latin typeface="Montserrat"/>
              </a:rPr>
              <a:t>Second-year students (rising Juniors) </a:t>
            </a:r>
          </a:p>
          <a:p>
            <a:pPr marL="171450" indent="-171450">
              <a:buFont typeface="Arial"/>
              <a:buChar char="•"/>
            </a:pPr>
            <a:r>
              <a:rPr lang="en-US" dirty="0">
                <a:solidFill>
                  <a:srgbClr val="000000"/>
                </a:solidFill>
                <a:latin typeface="Montserrat"/>
              </a:rPr>
              <a:t>Able to attend an in-person experience over the summer (arriving on Wednesday and departing on Sunday) </a:t>
            </a:r>
          </a:p>
          <a:p>
            <a:pPr marL="171450" indent="-171450">
              <a:buFont typeface="Arial"/>
              <a:buChar char="•"/>
            </a:pPr>
            <a:r>
              <a:rPr lang="en-US" dirty="0">
                <a:solidFill>
                  <a:srgbClr val="000000"/>
                </a:solidFill>
                <a:latin typeface="Montserrat"/>
              </a:rPr>
              <a:t>Fully funded by Delta Gamma and the Delta Gamma Foundation </a:t>
            </a:r>
          </a:p>
        </p:txBody>
      </p:sp>
    </p:spTree>
    <p:extLst>
      <p:ext uri="{BB962C8B-B14F-4D97-AF65-F5344CB8AC3E}">
        <p14:creationId xmlns:p14="http://schemas.microsoft.com/office/powerpoint/2010/main" val="32052718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87FC3C-48D3-A0B7-355A-3D6F6D154758}"/>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B60768A-AC88-2A11-F238-E033CDCB4D19}"/>
              </a:ext>
            </a:extLst>
          </p:cNvPr>
          <p:cNvSpPr>
            <a:spLocks noGrp="1"/>
          </p:cNvSpPr>
          <p:nvPr>
            <p:ph sz="quarter" idx="10"/>
          </p:nvPr>
        </p:nvSpPr>
        <p:spPr/>
        <p:txBody>
          <a:bodyPr lIns="91440" tIns="45720" rIns="91440" bIns="45720" anchor="t"/>
          <a:lstStyle/>
          <a:p>
            <a:r>
              <a:rPr lang="en-US" sz="1400" dirty="0"/>
              <a:t>Lewis Institute | Chapter Representative</a:t>
            </a:r>
          </a:p>
        </p:txBody>
      </p:sp>
      <p:sp>
        <p:nvSpPr>
          <p:cNvPr id="3" name="Content Placeholder 2">
            <a:extLst>
              <a:ext uri="{FF2B5EF4-FFF2-40B4-BE49-F238E27FC236}">
                <a16:creationId xmlns:a16="http://schemas.microsoft.com/office/drawing/2014/main" id="{E91CD559-DB8A-D0C6-4FB8-AEB9F0592B74}"/>
              </a:ext>
            </a:extLst>
          </p:cNvPr>
          <p:cNvSpPr>
            <a:spLocks noGrp="1"/>
          </p:cNvSpPr>
          <p:nvPr>
            <p:ph sz="quarter" idx="11"/>
          </p:nvPr>
        </p:nvSpPr>
        <p:spPr/>
        <p:txBody>
          <a:bodyPr lIns="91440" tIns="45720" rIns="91440" bIns="45720" anchor="t"/>
          <a:lstStyle/>
          <a:p>
            <a:endParaRPr lang="en-US" dirty="0">
              <a:solidFill>
                <a:srgbClr val="000000"/>
              </a:solidFill>
              <a:latin typeface="Montserrat"/>
            </a:endParaRPr>
          </a:p>
        </p:txBody>
      </p:sp>
    </p:spTree>
    <p:extLst>
      <p:ext uri="{BB962C8B-B14F-4D97-AF65-F5344CB8AC3E}">
        <p14:creationId xmlns:p14="http://schemas.microsoft.com/office/powerpoint/2010/main" val="1698725027"/>
      </p:ext>
    </p:extLst>
  </p:cSld>
  <p:clrMapOvr>
    <a:masterClrMapping/>
  </p:clrMapOvr>
</p:sld>
</file>

<file path=ppt/theme/theme1.xml><?xml version="1.0" encoding="utf-8"?>
<a:theme xmlns:a="http://schemas.openxmlformats.org/drawingml/2006/main" name="Flower Pattern">
  <a:themeElements>
    <a:clrScheme name="Convention 2022">
      <a:dk1>
        <a:srgbClr val="00205B"/>
      </a:dk1>
      <a:lt1>
        <a:sysClr val="window" lastClr="FFFFFF"/>
      </a:lt1>
      <a:dk2>
        <a:srgbClr val="00205B"/>
      </a:dk2>
      <a:lt2>
        <a:srgbClr val="FFFFFF"/>
      </a:lt2>
      <a:accent1>
        <a:srgbClr val="B88F52"/>
      </a:accent1>
      <a:accent2>
        <a:srgbClr val="FFFFFF"/>
      </a:accent2>
      <a:accent3>
        <a:srgbClr val="DCB073"/>
      </a:accent3>
      <a:accent4>
        <a:srgbClr val="FFFFFF"/>
      </a:accent4>
      <a:accent5>
        <a:srgbClr val="00205B"/>
      </a:accent5>
      <a:accent6>
        <a:srgbClr val="DCB073"/>
      </a:accent6>
      <a:hlink>
        <a:srgbClr val="DCB073"/>
      </a:hlink>
      <a:folHlink>
        <a:srgbClr val="DCB073"/>
      </a:folHlink>
    </a:clrScheme>
    <a:fontScheme name="Convention 2022">
      <a:majorFont>
        <a:latin typeface="Tropiline"/>
        <a:ea typeface=""/>
        <a:cs typeface=""/>
      </a:majorFont>
      <a:minorFont>
        <a:latin typeface="Montserra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1" id="{5FD6C42C-CB75-48E4-9E21-F6E2CA0A3646}" vid="{8450879E-8F56-4A46-BABE-B86BEEE467B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45317BEC4795D4283153E7C8D55B4BD" ma:contentTypeVersion="15" ma:contentTypeDescription="Create a new document." ma:contentTypeScope="" ma:versionID="7d6e78ccfa12ebbf31557973622c239c">
  <xsd:schema xmlns:xsd="http://www.w3.org/2001/XMLSchema" xmlns:xs="http://www.w3.org/2001/XMLSchema" xmlns:p="http://schemas.microsoft.com/office/2006/metadata/properties" xmlns:ns2="0cb4b6b7-81e4-4acc-b1a0-f903da1e3558" xmlns:ns3="5bcde06a-bf23-4d7b-bb30-7ffb4af0dab9" xmlns:ns4="2ed3eb10-007e-47bf-9ad7-f627bcb06e42" targetNamespace="http://schemas.microsoft.com/office/2006/metadata/properties" ma:root="true" ma:fieldsID="a23e857f06b2f51651b065fd4e2a2c18" ns2:_="" ns3:_="" ns4:_="">
    <xsd:import namespace="0cb4b6b7-81e4-4acc-b1a0-f903da1e3558"/>
    <xsd:import namespace="5bcde06a-bf23-4d7b-bb30-7ffb4af0dab9"/>
    <xsd:import namespace="2ed3eb10-007e-47bf-9ad7-f627bcb06e42"/>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OCR" minOccurs="0"/>
                <xsd:element ref="ns4:SharedWithUsers" minOccurs="0"/>
                <xsd:element ref="ns4:SharedWithDetails" minOccurs="0"/>
                <xsd:element ref="ns2:MediaServiceObjectDetectorVersions" minOccurs="0"/>
                <xsd:element ref="ns2:MediaServiceSearchPropertie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cb4b6b7-81e4-4acc-b1a0-f903da1e355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2eaaf9f0-9cfd-4642-a7d0-184488b5176e" ma:termSetId="09814cd3-568e-fe90-9814-8d621ff8fb84" ma:anchorId="fba54fb3-c3e1-fe81-a776-ca4b69148c4d" ma:open="true" ma:isKeyword="false">
      <xsd:complexType>
        <xsd:sequence>
          <xsd:element ref="pc:Terms" minOccurs="0" maxOccurs="1"/>
        </xsd:sequence>
      </xsd:complex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ObjectDetectorVersions" ma:index="20"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MediaServiceLocation" ma:index="22" nillable="true" ma:displayName="Location" ma:descrip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bcde06a-bf23-4d7b-bb30-7ffb4af0dab9"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40cccea7-d4d2-4e7b-8657-359fa332a746}" ma:internalName="TaxCatchAll" ma:showField="CatchAllData" ma:web="5bcde06a-bf23-4d7b-bb30-7ffb4af0dab9">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2ed3eb10-007e-47bf-9ad7-f627bcb06e42"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5bcde06a-bf23-4d7b-bb30-7ffb4af0dab9" xsi:nil="true"/>
    <lcf76f155ced4ddcb4097134ff3c332f xmlns="0cb4b6b7-81e4-4acc-b1a0-f903da1e3558">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C8A4BD9D-4920-43F7-85AA-1E31242299FE}">
  <ds:schemaRefs>
    <ds:schemaRef ds:uri="http://schemas.microsoft.com/sharepoint/v3/contenttype/forms"/>
  </ds:schemaRefs>
</ds:datastoreItem>
</file>

<file path=customXml/itemProps2.xml><?xml version="1.0" encoding="utf-8"?>
<ds:datastoreItem xmlns:ds="http://schemas.openxmlformats.org/officeDocument/2006/customXml" ds:itemID="{008F16A5-8CD6-48F6-B89A-6049B0664FD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cb4b6b7-81e4-4acc-b1a0-f903da1e3558"/>
    <ds:schemaRef ds:uri="5bcde06a-bf23-4d7b-bb30-7ffb4af0dab9"/>
    <ds:schemaRef ds:uri="2ed3eb10-007e-47bf-9ad7-f627bcb06e4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F3B67A7-F5B8-48A6-BCA9-9C0A65E77B9E}">
  <ds:schemaRefs>
    <ds:schemaRef ds:uri="http://www.w3.org/XML/1998/namespace"/>
    <ds:schemaRef ds:uri="http://purl.org/dc/dcmitype/"/>
    <ds:schemaRef ds:uri="http://purl.org/dc/elements/1.1/"/>
    <ds:schemaRef ds:uri="http://schemas.microsoft.com/office/infopath/2007/PartnerControls"/>
    <ds:schemaRef ds:uri="http://schemas.microsoft.com/office/2006/metadata/properties"/>
    <ds:schemaRef ds:uri="http://schemas.microsoft.com/office/2006/documentManagement/types"/>
    <ds:schemaRef ds:uri="http://schemas.openxmlformats.org/package/2006/metadata/core-properties"/>
    <ds:schemaRef ds:uri="f8cfff51-41f8-44bb-9a31-3bb5f3bb65fe"/>
    <ds:schemaRef ds:uri="ba9bb8f4-80f1-43b6-81c9-10a438e5ec08"/>
    <ds:schemaRef ds:uri="http://purl.org/dc/terms/"/>
    <ds:schemaRef ds:uri="5bcde06a-bf23-4d7b-bb30-7ffb4af0dab9"/>
    <ds:schemaRef ds:uri="0cb4b6b7-81e4-4acc-b1a0-f903da1e3558"/>
  </ds:schemaRefs>
</ds:datastoreItem>
</file>

<file path=docProps/app.xml><?xml version="1.0" encoding="utf-8"?>
<Properties xmlns="http://schemas.openxmlformats.org/officeDocument/2006/extended-properties" xmlns:vt="http://schemas.openxmlformats.org/officeDocument/2006/docPropsVTypes">
  <Template/>
  <TotalTime>1314</TotalTime>
  <Words>0</Words>
  <Application>Microsoft Office PowerPoint</Application>
  <PresentationFormat>Custom</PresentationFormat>
  <Paragraphs>0</Paragraphs>
  <Slides>13</Slides>
  <Notes>10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Flower Pattern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Morgan Branson</dc:creator>
  <cp:lastModifiedBy>Lexie Kiernan</cp:lastModifiedBy>
  <cp:revision>211</cp:revision>
  <dcterms:created xsi:type="dcterms:W3CDTF">2021-10-18T19:40:09Z</dcterms:created>
  <dcterms:modified xsi:type="dcterms:W3CDTF">2026-01-13T20:04:56Z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2020-03-26T00:00:00Z</vt:filetime>
  </property>
  <property fmtid="{D5CDD505-2E9C-101B-9397-08002B2CF9AE}" pid="3" name="Creator">
    <vt:lpwstr>Adobe InDesign 15.0 (Macintosh)</vt:lpwstr>
  </property>
  <property fmtid="{D5CDD505-2E9C-101B-9397-08002B2CF9AE}" pid="4" name="LastSaved">
    <vt:filetime>2020-03-26T00:00:00Z</vt:filetime>
  </property>
  <property fmtid="{D5CDD505-2E9C-101B-9397-08002B2CF9AE}" pid="5" name="ContentTypeId">
    <vt:lpwstr>0x010100145317BEC4795D4283153E7C8D55B4BD</vt:lpwstr>
  </property>
  <property fmtid="{D5CDD505-2E9C-101B-9397-08002B2CF9AE}" pid="6" name="Order">
    <vt:r8>91000</vt:r8>
  </property>
  <property fmtid="{D5CDD505-2E9C-101B-9397-08002B2CF9AE}" pid="7" name="MediaServiceImageTags">
    <vt:lpwstr/>
  </property>
</Properties>
</file>